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2" r:id="rId8"/>
    <p:sldId id="265" r:id="rId9"/>
    <p:sldId id="268" r:id="rId10"/>
    <p:sldId id="271" r:id="rId11"/>
    <p:sldId id="270" r:id="rId12"/>
    <p:sldId id="272" r:id="rId13"/>
    <p:sldId id="264" r:id="rId14"/>
    <p:sldId id="280" r:id="rId15"/>
    <p:sldId id="279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64" autoAdjust="0"/>
    <p:restoredTop sz="94560"/>
  </p:normalViewPr>
  <p:slideViewPr>
    <p:cSldViewPr snapToGrid="0">
      <p:cViewPr varScale="1">
        <p:scale>
          <a:sx n="102" d="100"/>
          <a:sy n="102" d="100"/>
        </p:scale>
        <p:origin x="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5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5C04-791C-5D48-87AE-090134E81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F4C85F-D25D-A449-C035-8266506D7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6FAAC-EE58-3AC6-BA67-11925E99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6CB7-4B1B-162D-40A0-42923215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B62F-4AA7-2CBA-4CE3-FD5E8DAE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7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5B4B-7134-27F2-F684-2F22BEAE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6677D-A4BA-AEDB-8DF7-8EFB47708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0A8E8-9AED-739B-93B9-05637622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B63EA-4974-3E60-4C91-FB68380C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4ECD2-BFDE-901B-E077-4E5BC7F8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1DB52-29C1-067C-F5FB-BFB8D0745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24C04-C373-049C-F91C-0822B7CBB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1E400-B6C8-EC3C-71B0-862BACA0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A62B6-F3EB-75AA-1179-9C8117B1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C6BA-94C3-1C5F-F829-0364750F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8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363D-B32C-B5DC-30E3-285E35A3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8EC5-8D5B-3623-C369-93BF9F07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97836-4BDA-739D-FDBA-6A76B8EA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2722B-6B65-E843-EBA0-7E3ADAA4B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2B31A-091F-7D84-04E9-5C74B9F3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4453-A676-B946-4D66-1A5A61B7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DBB3D-0B0E-09EE-E4DA-BC7638ECA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25A90-8700-D803-64ED-676449397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1A377-CF3A-B34A-927B-DE9C4CAC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3FB3E-072B-DCED-6A84-C87E9C70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44C24-4AA1-F2D5-3302-6B4708D0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FF3F-769E-0EC4-2EE4-488BA684F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1C979-46D8-F2B7-D7B3-4AE3305A3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71C87-F1E8-B66D-5944-A1188025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537C2-3753-E9E4-B238-22505E32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11170-C5FF-661A-2628-7ABFD251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3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9457-B5AA-2412-645E-3496A4EA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FBBD-35A3-0E71-4385-83375985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D3D73-6799-9DC6-733E-494E7AA29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DF16A-CEEB-0B4F-29C2-EEC635332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3DF62-BF70-EB71-E712-7FE1681AC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E79451-00BE-C481-D950-CBBC4AB8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D4CAA7-FD76-3755-F26F-C22010EB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437A5-9AFE-1695-0382-F80CD3BF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1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79E0-478B-BC0A-032A-05C904DA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EE00D-BB17-A437-4B3A-3F62B24D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66E82-3585-F31A-B6FA-935F51C2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3093D-D311-75C6-C8C7-35F8E3FA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4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60138-AC25-5E44-6B9F-BC5D4838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00A7D-7002-A11E-5937-B92FFFDA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B1EE6-C600-E094-294B-60ADE859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8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7107-2053-4D16-37F2-76722C74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81DE-E71A-1761-7EDB-A75F7D10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34CB6-8D0E-8A80-2977-A19233305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01CAD-19F5-091B-1B48-EDC0EBF2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19A18-2800-8045-FAE4-7E22DA3C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3896D-3803-5511-B373-EA0F0061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5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2A5D-FF48-1CC8-EC24-84657B9B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67A963-3CB3-DEFD-FCFB-73DCD576A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DF1F3-C9DC-8360-74AA-E3B6C9A98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9B2DB-B09B-7F4A-A540-4DB9F25D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B876C-63F2-D7D6-C524-97315B896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280F2-16C5-BBF4-4A29-4CCB3064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A03DB-F0AE-9348-D4E3-168EF074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697DC-8E8B-FE33-40AF-5D36869BD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C1FC9-1E71-0149-806F-82ED35A3F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EEFF9-390C-413C-82E2-B19D6F906A4E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BD2C7-7B08-7A97-7B49-4D0CE77D4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8FF2-FCF9-0722-02B2-1B5917A53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01315-28B7-4386-A38E-7180D1B81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and yellow advertisement&#10;&#10;Description automatically generated with medium confidence">
            <a:extLst>
              <a:ext uri="{FF2B5EF4-FFF2-40B4-BE49-F238E27FC236}">
                <a16:creationId xmlns:a16="http://schemas.microsoft.com/office/drawing/2014/main" id="{2EBB7736-B505-2C9F-60B7-8BA03D75C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7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3" name="Picture 2" descr="A person with a cartoon head&#10;&#10;Description automatically generated">
            <a:extLst>
              <a:ext uri="{FF2B5EF4-FFF2-40B4-BE49-F238E27FC236}">
                <a16:creationId xmlns:a16="http://schemas.microsoft.com/office/drawing/2014/main" id="{BFBEAE00-292F-A47E-E781-6B7B4199D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90" y="200543"/>
            <a:ext cx="7780020" cy="583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4" name="Picture 3" descr="A person in a medical uniform&#10;&#10;Description automatically generated">
            <a:extLst>
              <a:ext uri="{FF2B5EF4-FFF2-40B4-BE49-F238E27FC236}">
                <a16:creationId xmlns:a16="http://schemas.microsoft.com/office/drawing/2014/main" id="{4296FAC9-B96C-2257-90DD-591EAA14C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78" y="121918"/>
            <a:ext cx="7793453" cy="5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2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C881BB-A086-3915-4D4D-0C05E21B10EF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7AA1A7-E1FA-09F2-53E9-83E433A05169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A6DEC1-624D-4ECC-CFFD-2A755CB6B9DC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B75DD56-EA6D-8654-93E3-72FE1D04BF28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6" name="Picture 5" descr="A pink and purple sign&#10;&#10;Description automatically generated">
              <a:extLst>
                <a:ext uri="{FF2B5EF4-FFF2-40B4-BE49-F238E27FC236}">
                  <a16:creationId xmlns:a16="http://schemas.microsoft.com/office/drawing/2014/main" id="{98260874-0FA5-EDE9-DA28-0ADFD507A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12" name="Picture 11" descr="A cell phone with a camera on it&#10;&#10;Description automatically generated with medium confidence">
            <a:extLst>
              <a:ext uri="{FF2B5EF4-FFF2-40B4-BE49-F238E27FC236}">
                <a16:creationId xmlns:a16="http://schemas.microsoft.com/office/drawing/2014/main" id="{5762D284-1926-D18F-ACAE-F5AE295C4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84" y="193309"/>
            <a:ext cx="3135779" cy="5430251"/>
          </a:xfrm>
          <a:prstGeom prst="rect">
            <a:avLst/>
          </a:prstGeom>
        </p:spPr>
      </p:pic>
      <p:pic>
        <p:nvPicPr>
          <p:cNvPr id="1026" name="Picture 2" descr="PanOptic Ophthalmoscope, side view, mounted on lithium-ion handle">
            <a:extLst>
              <a:ext uri="{FF2B5EF4-FFF2-40B4-BE49-F238E27FC236}">
                <a16:creationId xmlns:a16="http://schemas.microsoft.com/office/drawing/2014/main" id="{292D0251-F89B-41BA-5383-13F2953C8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t="11769" r="18080" b="10134"/>
          <a:stretch/>
        </p:blipFill>
        <p:spPr bwMode="auto">
          <a:xfrm>
            <a:off x="4247519" y="659424"/>
            <a:ext cx="3095546" cy="38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ack metal object with a round lens&#10;&#10;Description automatically generated">
            <a:extLst>
              <a:ext uri="{FF2B5EF4-FFF2-40B4-BE49-F238E27FC236}">
                <a16:creationId xmlns:a16="http://schemas.microsoft.com/office/drawing/2014/main" id="{140D439D-A0B2-9108-5240-D771CDFBD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5" y="444718"/>
            <a:ext cx="4172744" cy="4487235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BBCA881B-C074-7A92-B7DD-FF36BAC165C4}"/>
              </a:ext>
            </a:extLst>
          </p:cNvPr>
          <p:cNvSpPr/>
          <p:nvPr/>
        </p:nvSpPr>
        <p:spPr>
          <a:xfrm>
            <a:off x="3218680" y="2231136"/>
            <a:ext cx="914400" cy="914400"/>
          </a:xfrm>
          <a:prstGeom prst="plus">
            <a:avLst>
              <a:gd name="adj" fmla="val 39000"/>
            </a:avLst>
          </a:prstGeom>
          <a:solidFill>
            <a:srgbClr val="E705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BD3F32-DD19-76A1-F8E0-12F87A5FD88F}"/>
              </a:ext>
            </a:extLst>
          </p:cNvPr>
          <p:cNvSpPr/>
          <p:nvPr/>
        </p:nvSpPr>
        <p:spPr>
          <a:xfrm>
            <a:off x="7398108" y="2661207"/>
            <a:ext cx="914400" cy="214884"/>
          </a:xfrm>
          <a:prstGeom prst="rect">
            <a:avLst/>
          </a:prstGeom>
          <a:solidFill>
            <a:srgbClr val="E705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DA18AF-A9E5-9E5A-1B13-848E1DA2A4D4}"/>
              </a:ext>
            </a:extLst>
          </p:cNvPr>
          <p:cNvSpPr/>
          <p:nvPr/>
        </p:nvSpPr>
        <p:spPr>
          <a:xfrm>
            <a:off x="7398108" y="2943316"/>
            <a:ext cx="914400" cy="214884"/>
          </a:xfrm>
          <a:prstGeom prst="rect">
            <a:avLst/>
          </a:prstGeom>
          <a:solidFill>
            <a:srgbClr val="E705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E6EE9-C5A2-AC2E-908E-7EA361862525}"/>
              </a:ext>
            </a:extLst>
          </p:cNvPr>
          <p:cNvSpPr txBox="1"/>
          <p:nvPr/>
        </p:nvSpPr>
        <p:spPr>
          <a:xfrm>
            <a:off x="126167" y="4878667"/>
            <a:ext cx="30925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500" dirty="0">
                <a:solidFill>
                  <a:srgbClr val="E7057E"/>
                </a:solidFill>
              </a:rPr>
              <a:t>Engineering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F210A-AA59-E832-D4FD-D1CDF304D483}"/>
              </a:ext>
            </a:extLst>
          </p:cNvPr>
          <p:cNvSpPr txBox="1"/>
          <p:nvPr/>
        </p:nvSpPr>
        <p:spPr>
          <a:xfrm>
            <a:off x="4016812" y="4553483"/>
            <a:ext cx="3259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0" dirty="0">
                <a:solidFill>
                  <a:srgbClr val="E7057E"/>
                </a:solidFill>
              </a:rPr>
              <a:t>Ophthalmic </a:t>
            </a:r>
          </a:p>
          <a:p>
            <a:pPr algn="ctr"/>
            <a:r>
              <a:rPr lang="en-GB" sz="4500" dirty="0">
                <a:solidFill>
                  <a:srgbClr val="E7057E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8707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4" name="Picture 3" descr="A person in a medical room&#10;&#10;Description automatically generated">
            <a:extLst>
              <a:ext uri="{FF2B5EF4-FFF2-40B4-BE49-F238E27FC236}">
                <a16:creationId xmlns:a16="http://schemas.microsoft.com/office/drawing/2014/main" id="{3DFD4610-19C5-6810-4D6F-C18F6D2EF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18" y="121918"/>
            <a:ext cx="7789164" cy="584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4" name="Picture 3" descr="A person holding a flask&#10;&#10;Description automatically generated">
            <a:extLst>
              <a:ext uri="{FF2B5EF4-FFF2-40B4-BE49-F238E27FC236}">
                <a16:creationId xmlns:a16="http://schemas.microsoft.com/office/drawing/2014/main" id="{F1E56577-BED4-9D5D-5905-1896CEA27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4" y="198881"/>
            <a:ext cx="10075162" cy="56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C53AF58E-71E8-AEEB-6454-7C517B55D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r="17425" b="19952"/>
          <a:stretch/>
        </p:blipFill>
        <p:spPr>
          <a:xfrm>
            <a:off x="-12061" y="1463040"/>
            <a:ext cx="12204061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25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C881BB-A086-3915-4D4D-0C05E21B10EF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7AA1A7-E1FA-09F2-53E9-83E433A05169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A6DEC1-624D-4ECC-CFFD-2A755CB6B9DC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B75DD56-EA6D-8654-93E3-72FE1D04BF28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6" name="Picture 5" descr="A pink and purple sign&#10;&#10;Description automatically generated">
              <a:extLst>
                <a:ext uri="{FF2B5EF4-FFF2-40B4-BE49-F238E27FC236}">
                  <a16:creationId xmlns:a16="http://schemas.microsoft.com/office/drawing/2014/main" id="{98260874-0FA5-EDE9-DA28-0ADFD507A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3" name="Picture 2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780E1CE7-D2AD-5256-FFE7-6DB75A357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12952" r="30400" b="7847"/>
          <a:stretch/>
        </p:blipFill>
        <p:spPr>
          <a:xfrm>
            <a:off x="2231136" y="347471"/>
            <a:ext cx="8092440" cy="54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6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health care science&#10;&#10;Description automatically generated">
            <a:extLst>
              <a:ext uri="{FF2B5EF4-FFF2-40B4-BE49-F238E27FC236}">
                <a16:creationId xmlns:a16="http://schemas.microsoft.com/office/drawing/2014/main" id="{7797FE14-CFA3-6E75-FC43-A568578A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" y="111013"/>
            <a:ext cx="10902696" cy="61327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AC881BB-A086-3915-4D4D-0C05E21B10EF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7AA1A7-E1FA-09F2-53E9-83E433A05169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A6DEC1-624D-4ECC-CFFD-2A755CB6B9DC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B75DD56-EA6D-8654-93E3-72FE1D04BF28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6" name="Picture 5" descr="A pink and purple sign&#10;&#10;Description automatically generated">
              <a:extLst>
                <a:ext uri="{FF2B5EF4-FFF2-40B4-BE49-F238E27FC236}">
                  <a16:creationId xmlns:a16="http://schemas.microsoft.com/office/drawing/2014/main" id="{98260874-0FA5-EDE9-DA28-0ADFD507A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48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C881BB-A086-3915-4D4D-0C05E21B10EF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7AA1A7-E1FA-09F2-53E9-83E433A05169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A6DEC1-624D-4ECC-CFFD-2A755CB6B9DC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B75DD56-EA6D-8654-93E3-72FE1D04BF28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6" name="Picture 5" descr="A pink and purple sign&#10;&#10;Description automatically generated">
              <a:extLst>
                <a:ext uri="{FF2B5EF4-FFF2-40B4-BE49-F238E27FC236}">
                  <a16:creationId xmlns:a16="http://schemas.microsoft.com/office/drawing/2014/main" id="{98260874-0FA5-EDE9-DA28-0ADFD507A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2C98C167-DC40-77D4-BEA0-C96E3D5B7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1467" r="4468" b="8577"/>
          <a:stretch/>
        </p:blipFill>
        <p:spPr>
          <a:xfrm>
            <a:off x="539497" y="213358"/>
            <a:ext cx="5882161" cy="3307082"/>
          </a:xfrm>
          <a:prstGeom prst="rect">
            <a:avLst/>
          </a:prstGeom>
          <a:ln w="28575">
            <a:solidFill>
              <a:srgbClr val="E7057E"/>
            </a:solidFill>
          </a:ln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2B3DEA2-7B14-6364-75D6-073DF07CD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41" y="2335418"/>
            <a:ext cx="6284498" cy="3535030"/>
          </a:xfrm>
          <a:prstGeom prst="rect">
            <a:avLst/>
          </a:prstGeom>
          <a:ln w="28575">
            <a:solidFill>
              <a:srgbClr val="E7057E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E00597-9297-6CBD-8262-3372639B6131}"/>
              </a:ext>
            </a:extLst>
          </p:cNvPr>
          <p:cNvSpPr txBox="1"/>
          <p:nvPr/>
        </p:nvSpPr>
        <p:spPr>
          <a:xfrm>
            <a:off x="6674838" y="595137"/>
            <a:ext cx="54531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500" dirty="0">
                <a:solidFill>
                  <a:srgbClr val="E70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know more?</a:t>
            </a:r>
          </a:p>
        </p:txBody>
      </p:sp>
    </p:spTree>
    <p:extLst>
      <p:ext uri="{BB962C8B-B14F-4D97-AF65-F5344CB8AC3E}">
        <p14:creationId xmlns:p14="http://schemas.microsoft.com/office/powerpoint/2010/main" val="94739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9D016A-B849-B317-59AD-E42CE1F5B009}"/>
              </a:ext>
            </a:extLst>
          </p:cNvPr>
          <p:cNvSpPr txBox="1"/>
          <p:nvPr/>
        </p:nvSpPr>
        <p:spPr>
          <a:xfrm>
            <a:off x="0" y="60350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How many different careers </a:t>
            </a:r>
          </a:p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are there in the NHS?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F81B3-EFAD-BE1D-39BE-1DAC18E953E7}"/>
              </a:ext>
            </a:extLst>
          </p:cNvPr>
          <p:cNvSpPr txBox="1"/>
          <p:nvPr/>
        </p:nvSpPr>
        <p:spPr>
          <a:xfrm>
            <a:off x="940499" y="3192633"/>
            <a:ext cx="2486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A: 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9DE99-576D-DEAE-34AD-BC5473F6A648}"/>
              </a:ext>
            </a:extLst>
          </p:cNvPr>
          <p:cNvSpPr txBox="1"/>
          <p:nvPr/>
        </p:nvSpPr>
        <p:spPr>
          <a:xfrm>
            <a:off x="4723258" y="3192634"/>
            <a:ext cx="2486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B: 270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144E0-C6C4-F4C4-1B80-00BDDFCAF129}"/>
              </a:ext>
            </a:extLst>
          </p:cNvPr>
          <p:cNvSpPr txBox="1"/>
          <p:nvPr/>
        </p:nvSpPr>
        <p:spPr>
          <a:xfrm>
            <a:off x="8689088" y="3192854"/>
            <a:ext cx="2486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C: 350</a:t>
            </a:r>
          </a:p>
        </p:txBody>
      </p:sp>
    </p:spTree>
    <p:extLst>
      <p:ext uri="{BB962C8B-B14F-4D97-AF65-F5344CB8AC3E}">
        <p14:creationId xmlns:p14="http://schemas.microsoft.com/office/powerpoint/2010/main" val="116495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9D016A-B849-B317-59AD-E42CE1F5B009}"/>
              </a:ext>
            </a:extLst>
          </p:cNvPr>
          <p:cNvSpPr txBox="1"/>
          <p:nvPr/>
        </p:nvSpPr>
        <p:spPr>
          <a:xfrm>
            <a:off x="1245488" y="603504"/>
            <a:ext cx="9123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How many different careers are there in the NHS?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F81B3-EFAD-BE1D-39BE-1DAC18E953E7}"/>
              </a:ext>
            </a:extLst>
          </p:cNvPr>
          <p:cNvSpPr txBox="1"/>
          <p:nvPr/>
        </p:nvSpPr>
        <p:spPr>
          <a:xfrm>
            <a:off x="940499" y="3192633"/>
            <a:ext cx="2486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A: 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9DE99-576D-DEAE-34AD-BC5473F6A648}"/>
              </a:ext>
            </a:extLst>
          </p:cNvPr>
          <p:cNvSpPr txBox="1"/>
          <p:nvPr/>
        </p:nvSpPr>
        <p:spPr>
          <a:xfrm>
            <a:off x="4723258" y="3192634"/>
            <a:ext cx="2486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B: 270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144E0-C6C4-F4C4-1B80-00BDDFCAF129}"/>
              </a:ext>
            </a:extLst>
          </p:cNvPr>
          <p:cNvSpPr txBox="1"/>
          <p:nvPr/>
        </p:nvSpPr>
        <p:spPr>
          <a:xfrm>
            <a:off x="8689088" y="3192854"/>
            <a:ext cx="2486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E70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350</a:t>
            </a:r>
          </a:p>
        </p:txBody>
      </p:sp>
    </p:spTree>
    <p:extLst>
      <p:ext uri="{BB962C8B-B14F-4D97-AF65-F5344CB8AC3E}">
        <p14:creationId xmlns:p14="http://schemas.microsoft.com/office/powerpoint/2010/main" val="109242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9D016A-B849-B317-59AD-E42CE1F5B009}"/>
              </a:ext>
            </a:extLst>
          </p:cNvPr>
          <p:cNvSpPr txBox="1"/>
          <p:nvPr/>
        </p:nvSpPr>
        <p:spPr>
          <a:xfrm>
            <a:off x="1245488" y="603504"/>
            <a:ext cx="91234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What % of the 350 careers are medical / clinical based roles?</a:t>
            </a:r>
          </a:p>
          <a:p>
            <a:pPr algn="ctr"/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Doctor, nurse, lab scientist?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F81B3-EFAD-BE1D-39BE-1DAC18E953E7}"/>
              </a:ext>
            </a:extLst>
          </p:cNvPr>
          <p:cNvSpPr txBox="1"/>
          <p:nvPr/>
        </p:nvSpPr>
        <p:spPr>
          <a:xfrm>
            <a:off x="940499" y="3192633"/>
            <a:ext cx="248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A: 37%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9DE99-576D-DEAE-34AD-BC5473F6A648}"/>
              </a:ext>
            </a:extLst>
          </p:cNvPr>
          <p:cNvSpPr txBox="1"/>
          <p:nvPr/>
        </p:nvSpPr>
        <p:spPr>
          <a:xfrm>
            <a:off x="4723258" y="3192634"/>
            <a:ext cx="248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B: 52%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144E0-C6C4-F4C4-1B80-00BDDFCAF129}"/>
              </a:ext>
            </a:extLst>
          </p:cNvPr>
          <p:cNvSpPr txBox="1"/>
          <p:nvPr/>
        </p:nvSpPr>
        <p:spPr>
          <a:xfrm>
            <a:off x="8689088" y="3192854"/>
            <a:ext cx="248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C: 85%</a:t>
            </a:r>
          </a:p>
        </p:txBody>
      </p:sp>
    </p:spTree>
    <p:extLst>
      <p:ext uri="{BB962C8B-B14F-4D97-AF65-F5344CB8AC3E}">
        <p14:creationId xmlns:p14="http://schemas.microsoft.com/office/powerpoint/2010/main" val="196182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9D016A-B849-B317-59AD-E42CE1F5B009}"/>
              </a:ext>
            </a:extLst>
          </p:cNvPr>
          <p:cNvSpPr txBox="1"/>
          <p:nvPr/>
        </p:nvSpPr>
        <p:spPr>
          <a:xfrm>
            <a:off x="1245488" y="603504"/>
            <a:ext cx="912342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What % of the 350 careers are medical / clinical based roles?</a:t>
            </a:r>
          </a:p>
          <a:p>
            <a:pPr algn="ctr"/>
            <a:r>
              <a:rPr lang="en-GB" sz="35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: Doctor, nurse, lab scientist?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F81B3-EFAD-BE1D-39BE-1DAC18E953E7}"/>
              </a:ext>
            </a:extLst>
          </p:cNvPr>
          <p:cNvSpPr txBox="1"/>
          <p:nvPr/>
        </p:nvSpPr>
        <p:spPr>
          <a:xfrm>
            <a:off x="940499" y="3192633"/>
            <a:ext cx="248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A: 37%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99DE99-576D-DEAE-34AD-BC5473F6A648}"/>
              </a:ext>
            </a:extLst>
          </p:cNvPr>
          <p:cNvSpPr txBox="1"/>
          <p:nvPr/>
        </p:nvSpPr>
        <p:spPr>
          <a:xfrm>
            <a:off x="4723258" y="3192634"/>
            <a:ext cx="248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E70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52%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144E0-C6C4-F4C4-1B80-00BDDFCAF129}"/>
              </a:ext>
            </a:extLst>
          </p:cNvPr>
          <p:cNvSpPr txBox="1"/>
          <p:nvPr/>
        </p:nvSpPr>
        <p:spPr>
          <a:xfrm>
            <a:off x="8689088" y="3192854"/>
            <a:ext cx="248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C: 85%</a:t>
            </a:r>
          </a:p>
        </p:txBody>
      </p:sp>
    </p:spTree>
    <p:extLst>
      <p:ext uri="{BB962C8B-B14F-4D97-AF65-F5344CB8AC3E}">
        <p14:creationId xmlns:p14="http://schemas.microsoft.com/office/powerpoint/2010/main" val="182377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D6AA2D-D883-A528-0AA8-F5BE63F5FBE5}"/>
              </a:ext>
            </a:extLst>
          </p:cNvPr>
          <p:cNvCxnSpPr/>
          <p:nvPr/>
        </p:nvCxnSpPr>
        <p:spPr>
          <a:xfrm>
            <a:off x="6096000" y="201168"/>
            <a:ext cx="0" cy="5559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4022C16-AFF8-0EE2-D2C7-14740EAE518C}"/>
              </a:ext>
            </a:extLst>
          </p:cNvPr>
          <p:cNvSpPr txBox="1"/>
          <p:nvPr/>
        </p:nvSpPr>
        <p:spPr>
          <a:xfrm>
            <a:off x="843153" y="265176"/>
            <a:ext cx="39574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rgbClr val="E705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endParaRPr lang="en-GB" sz="3500" dirty="0">
              <a:solidFill>
                <a:srgbClr val="E705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1AF0F-A88B-48CF-7B61-DE11B5198162}"/>
              </a:ext>
            </a:extLst>
          </p:cNvPr>
          <p:cNvSpPr txBox="1"/>
          <p:nvPr/>
        </p:nvSpPr>
        <p:spPr>
          <a:xfrm>
            <a:off x="7149465" y="265176"/>
            <a:ext cx="39574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Clinical</a:t>
            </a:r>
            <a:endParaRPr lang="en-GB" sz="35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F863B-B882-A895-971D-9B8EC0654077}"/>
              </a:ext>
            </a:extLst>
          </p:cNvPr>
          <p:cNvSpPr txBox="1"/>
          <p:nvPr/>
        </p:nvSpPr>
        <p:spPr>
          <a:xfrm>
            <a:off x="7797142" y="1696537"/>
            <a:ext cx="487634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B1DB2A-50AB-1783-B1A9-3CCF0E2BEE6C}"/>
              </a:ext>
            </a:extLst>
          </p:cNvPr>
          <p:cNvSpPr txBox="1"/>
          <p:nvPr/>
        </p:nvSpPr>
        <p:spPr>
          <a:xfrm>
            <a:off x="9411031" y="2268938"/>
            <a:ext cx="1488356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Maintenance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2D12A-71FD-94ED-4D65-832B3BF8B2CA}"/>
              </a:ext>
            </a:extLst>
          </p:cNvPr>
          <p:cNvSpPr txBox="1"/>
          <p:nvPr/>
        </p:nvSpPr>
        <p:spPr>
          <a:xfrm>
            <a:off x="6534629" y="4208510"/>
            <a:ext cx="1088760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Chaplain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4DD76-CFB6-B490-82E8-7F55A81491CF}"/>
              </a:ext>
            </a:extLst>
          </p:cNvPr>
          <p:cNvSpPr txBox="1"/>
          <p:nvPr/>
        </p:nvSpPr>
        <p:spPr>
          <a:xfrm>
            <a:off x="10731166" y="3521494"/>
            <a:ext cx="977896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Finance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07470B-E211-6DEF-273A-5B0F4C5B6276}"/>
              </a:ext>
            </a:extLst>
          </p:cNvPr>
          <p:cNvSpPr txBox="1"/>
          <p:nvPr/>
        </p:nvSpPr>
        <p:spPr>
          <a:xfrm>
            <a:off x="6677542" y="3518499"/>
            <a:ext cx="715773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Legal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02EE78-E98C-6FB5-2018-E51B02BE1C56}"/>
              </a:ext>
            </a:extLst>
          </p:cNvPr>
          <p:cNvSpPr txBox="1"/>
          <p:nvPr/>
        </p:nvSpPr>
        <p:spPr>
          <a:xfrm>
            <a:off x="6513568" y="2876373"/>
            <a:ext cx="1163460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Engineers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FEED9A-5A54-2F36-74F1-6A4CE189013C}"/>
              </a:ext>
            </a:extLst>
          </p:cNvPr>
          <p:cNvSpPr txBox="1"/>
          <p:nvPr/>
        </p:nvSpPr>
        <p:spPr>
          <a:xfrm>
            <a:off x="7720739" y="3521494"/>
            <a:ext cx="895566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Porters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809D77-FDEE-606E-BAED-C45CB65F323D}"/>
              </a:ext>
            </a:extLst>
          </p:cNvPr>
          <p:cNvSpPr txBox="1"/>
          <p:nvPr/>
        </p:nvSpPr>
        <p:spPr>
          <a:xfrm>
            <a:off x="6574299" y="1696537"/>
            <a:ext cx="1044901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Caterers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385C2-63D2-B913-25F1-CAFAB5D147D4}"/>
              </a:ext>
            </a:extLst>
          </p:cNvPr>
          <p:cNvSpPr txBox="1"/>
          <p:nvPr/>
        </p:nvSpPr>
        <p:spPr>
          <a:xfrm>
            <a:off x="6826120" y="2267143"/>
            <a:ext cx="885499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Drivers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04861F-89A7-4342-7588-3D4F6AC6E603}"/>
              </a:ext>
            </a:extLst>
          </p:cNvPr>
          <p:cNvSpPr txBox="1"/>
          <p:nvPr/>
        </p:nvSpPr>
        <p:spPr>
          <a:xfrm>
            <a:off x="9523688" y="1697365"/>
            <a:ext cx="1696426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Records Clerks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F15D16-A218-949C-B5AE-09C227AB9A73}"/>
              </a:ext>
            </a:extLst>
          </p:cNvPr>
          <p:cNvSpPr txBox="1"/>
          <p:nvPr/>
        </p:nvSpPr>
        <p:spPr>
          <a:xfrm>
            <a:off x="7985313" y="4207562"/>
            <a:ext cx="1974900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Medical Secretary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142C11-3BBD-CEC0-8561-97C23C186203}"/>
              </a:ext>
            </a:extLst>
          </p:cNvPr>
          <p:cNvSpPr txBox="1"/>
          <p:nvPr/>
        </p:nvSpPr>
        <p:spPr>
          <a:xfrm>
            <a:off x="8489663" y="1696537"/>
            <a:ext cx="829073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Admin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C08B4A-1719-D424-18C4-4ACE7CED867C}"/>
              </a:ext>
            </a:extLst>
          </p:cNvPr>
          <p:cNvSpPr txBox="1"/>
          <p:nvPr/>
        </p:nvSpPr>
        <p:spPr>
          <a:xfrm>
            <a:off x="7878834" y="2881454"/>
            <a:ext cx="2113977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Business Managers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45F3B2-0059-F10E-79C0-F3359519AE49}"/>
              </a:ext>
            </a:extLst>
          </p:cNvPr>
          <p:cNvSpPr txBox="1"/>
          <p:nvPr/>
        </p:nvSpPr>
        <p:spPr>
          <a:xfrm>
            <a:off x="10163468" y="2876373"/>
            <a:ext cx="1361270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Electricians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37F4AC-72C4-2D02-1771-714B8E890043}"/>
              </a:ext>
            </a:extLst>
          </p:cNvPr>
          <p:cNvSpPr txBox="1"/>
          <p:nvPr/>
        </p:nvSpPr>
        <p:spPr>
          <a:xfrm>
            <a:off x="10197756" y="4189532"/>
            <a:ext cx="1141018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Plumbers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DAA6AB-0BC2-DAF0-2D97-AFC853C863A9}"/>
              </a:ext>
            </a:extLst>
          </p:cNvPr>
          <p:cNvSpPr txBox="1"/>
          <p:nvPr/>
        </p:nvSpPr>
        <p:spPr>
          <a:xfrm>
            <a:off x="7968340" y="2263606"/>
            <a:ext cx="1202189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Architects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44A9A0-820F-BF65-AAA6-295D2E07F0B5}"/>
              </a:ext>
            </a:extLst>
          </p:cNvPr>
          <p:cNvSpPr txBox="1"/>
          <p:nvPr/>
        </p:nvSpPr>
        <p:spPr>
          <a:xfrm>
            <a:off x="6747672" y="4817740"/>
            <a:ext cx="1717393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Health &amp; Safety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034448-D0AE-5399-54EA-FDCEE437C48C}"/>
              </a:ext>
            </a:extLst>
          </p:cNvPr>
          <p:cNvSpPr txBox="1"/>
          <p:nvPr/>
        </p:nvSpPr>
        <p:spPr>
          <a:xfrm>
            <a:off x="8904200" y="4814432"/>
            <a:ext cx="2992742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Cleaners / Decontamination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03970-C403-8BB8-8391-0E43DA657056}"/>
              </a:ext>
            </a:extLst>
          </p:cNvPr>
          <p:cNvSpPr txBox="1"/>
          <p:nvPr/>
        </p:nvSpPr>
        <p:spPr>
          <a:xfrm>
            <a:off x="357878" y="1865461"/>
            <a:ext cx="979564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Doctors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13E7D0-C4B6-EA31-9D0C-18F80EE1253B}"/>
              </a:ext>
            </a:extLst>
          </p:cNvPr>
          <p:cNvSpPr txBox="1"/>
          <p:nvPr/>
        </p:nvSpPr>
        <p:spPr>
          <a:xfrm>
            <a:off x="4382069" y="2527542"/>
            <a:ext cx="897362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Nurses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A9B4D5-68F3-646F-DA19-98D68EAB2ABF}"/>
              </a:ext>
            </a:extLst>
          </p:cNvPr>
          <p:cNvSpPr txBox="1"/>
          <p:nvPr/>
        </p:nvSpPr>
        <p:spPr>
          <a:xfrm>
            <a:off x="4382069" y="3782196"/>
            <a:ext cx="840551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Physio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BCDC28-DCD7-F6ED-BFF6-239E00639F66}"/>
              </a:ext>
            </a:extLst>
          </p:cNvPr>
          <p:cNvSpPr txBox="1"/>
          <p:nvPr/>
        </p:nvSpPr>
        <p:spPr>
          <a:xfrm>
            <a:off x="997672" y="3782196"/>
            <a:ext cx="907877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Dentist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6282F8-2F5B-E3A1-8DDC-2632A15919DF}"/>
              </a:ext>
            </a:extLst>
          </p:cNvPr>
          <p:cNvSpPr txBox="1"/>
          <p:nvPr/>
        </p:nvSpPr>
        <p:spPr>
          <a:xfrm>
            <a:off x="4473214" y="4466552"/>
            <a:ext cx="960776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Midwife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893AAE-A21B-22C9-C9F0-AA07F1C5D823}"/>
              </a:ext>
            </a:extLst>
          </p:cNvPr>
          <p:cNvSpPr txBox="1"/>
          <p:nvPr/>
        </p:nvSpPr>
        <p:spPr>
          <a:xfrm>
            <a:off x="2606386" y="4470354"/>
            <a:ext cx="1678858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Surgical Teams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79425B-0188-579E-A061-2687FA059F43}"/>
              </a:ext>
            </a:extLst>
          </p:cNvPr>
          <p:cNvSpPr txBox="1"/>
          <p:nvPr/>
        </p:nvSpPr>
        <p:spPr>
          <a:xfrm>
            <a:off x="531711" y="2501416"/>
            <a:ext cx="2156616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Biomedical Science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A3315A-E637-F8D0-338A-4934BF82FC6B}"/>
              </a:ext>
            </a:extLst>
          </p:cNvPr>
          <p:cNvSpPr txBox="1"/>
          <p:nvPr/>
        </p:nvSpPr>
        <p:spPr>
          <a:xfrm>
            <a:off x="4553223" y="1872490"/>
            <a:ext cx="1164550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Pathology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C33D58-2E94-EE44-AFB1-C2BC4426AA37}"/>
              </a:ext>
            </a:extLst>
          </p:cNvPr>
          <p:cNvSpPr txBox="1"/>
          <p:nvPr/>
        </p:nvSpPr>
        <p:spPr>
          <a:xfrm>
            <a:off x="2964477" y="2501551"/>
            <a:ext cx="1118961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Histology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B16C75-AE95-F5CE-A4AC-3B3A89DFDB98}"/>
              </a:ext>
            </a:extLst>
          </p:cNvPr>
          <p:cNvSpPr txBox="1"/>
          <p:nvPr/>
        </p:nvSpPr>
        <p:spPr>
          <a:xfrm>
            <a:off x="466598" y="4469547"/>
            <a:ext cx="1970026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Perfusion Science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72F358-C648-8725-984B-7F6397990137}"/>
              </a:ext>
            </a:extLst>
          </p:cNvPr>
          <p:cNvSpPr txBox="1"/>
          <p:nvPr/>
        </p:nvSpPr>
        <p:spPr>
          <a:xfrm>
            <a:off x="1538189" y="1872490"/>
            <a:ext cx="1426288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Radiography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97EE7C-9DFF-3B6A-1748-6D01DAC48E6D}"/>
              </a:ext>
            </a:extLst>
          </p:cNvPr>
          <p:cNvSpPr txBox="1"/>
          <p:nvPr/>
        </p:nvSpPr>
        <p:spPr>
          <a:xfrm>
            <a:off x="155957" y="3144390"/>
            <a:ext cx="1939955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Nuclear Medicine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0944B44-8D69-15B6-741D-2CA656803555}"/>
              </a:ext>
            </a:extLst>
          </p:cNvPr>
          <p:cNvSpPr txBox="1"/>
          <p:nvPr/>
        </p:nvSpPr>
        <p:spPr>
          <a:xfrm>
            <a:off x="2300303" y="3144390"/>
            <a:ext cx="1132682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Oncology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423D53-C1EE-3294-D34F-6104110696AA}"/>
              </a:ext>
            </a:extLst>
          </p:cNvPr>
          <p:cNvSpPr txBox="1"/>
          <p:nvPr/>
        </p:nvSpPr>
        <p:spPr>
          <a:xfrm>
            <a:off x="2184333" y="3782196"/>
            <a:ext cx="1964320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Medical Research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11C636-1C23-70A4-94D1-ED5EA76CF278}"/>
              </a:ext>
            </a:extLst>
          </p:cNvPr>
          <p:cNvSpPr txBox="1"/>
          <p:nvPr/>
        </p:nvSpPr>
        <p:spPr>
          <a:xfrm>
            <a:off x="8849296" y="3525780"/>
            <a:ext cx="1574405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Data Manager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0D500E-E1D8-D6E6-7557-E5B804E21934}"/>
              </a:ext>
            </a:extLst>
          </p:cNvPr>
          <p:cNvSpPr txBox="1"/>
          <p:nvPr/>
        </p:nvSpPr>
        <p:spPr>
          <a:xfrm>
            <a:off x="3618225" y="3156448"/>
            <a:ext cx="2258503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Occupational Health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76C028-2801-DC9D-F77B-A577DB7349DC}"/>
              </a:ext>
            </a:extLst>
          </p:cNvPr>
          <p:cNvSpPr txBox="1"/>
          <p:nvPr/>
        </p:nvSpPr>
        <p:spPr>
          <a:xfrm>
            <a:off x="3177664" y="1872490"/>
            <a:ext cx="1134413" cy="369332"/>
          </a:xfrm>
          <a:prstGeom prst="rect">
            <a:avLst/>
          </a:prstGeom>
          <a:solidFill>
            <a:srgbClr val="E7057E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Podiatrist</a:t>
            </a:r>
          </a:p>
        </p:txBody>
      </p:sp>
    </p:spTree>
    <p:extLst>
      <p:ext uri="{BB962C8B-B14F-4D97-AF65-F5344CB8AC3E}">
        <p14:creationId xmlns:p14="http://schemas.microsoft.com/office/powerpoint/2010/main" val="233789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3" name="Picture 2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E686E299-BC3F-16D3-F9A8-48EB17FB7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78" y="121918"/>
            <a:ext cx="7743444" cy="58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D4B8E3-130F-E653-2F0D-DED528E2C1D4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6D74DC-88CD-4DB2-44F4-FD183FCBF3DC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C7DADE-0613-003D-8EF1-C16F5CE80A7A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521E449-0A8F-BBF6-3F79-69058881697F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1A0213B4-A5B3-B094-39B8-03EAB7F0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3" name="Picture 2" descr="A person with a cartoon head&#10;&#10;Description automatically generated with medium confidence">
            <a:extLst>
              <a:ext uri="{FF2B5EF4-FFF2-40B4-BE49-F238E27FC236}">
                <a16:creationId xmlns:a16="http://schemas.microsoft.com/office/drawing/2014/main" id="{524F1DF2-86CC-27BA-65E3-0E575BB6E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28" y="208788"/>
            <a:ext cx="7619344" cy="5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9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9C42E3F-357E-B62A-0C89-33655FCCE3E7}"/>
              </a:ext>
            </a:extLst>
          </p:cNvPr>
          <p:cNvGrpSpPr/>
          <p:nvPr/>
        </p:nvGrpSpPr>
        <p:grpSpPr>
          <a:xfrm>
            <a:off x="1" y="6037616"/>
            <a:ext cx="12191999" cy="709371"/>
            <a:chOff x="-128015" y="6037616"/>
            <a:chExt cx="12191999" cy="7093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A227DE-1AB1-A9A3-2F98-A3BB98DBC957}"/>
                </a:ext>
              </a:extLst>
            </p:cNvPr>
            <p:cNvGrpSpPr/>
            <p:nvPr/>
          </p:nvGrpSpPr>
          <p:grpSpPr>
            <a:xfrm>
              <a:off x="-128015" y="6037616"/>
              <a:ext cx="12191999" cy="698466"/>
              <a:chOff x="-128015" y="5798395"/>
              <a:chExt cx="12191999" cy="6984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4E6BEB-DE61-CE11-DC57-1F0067411241}"/>
                  </a:ext>
                </a:extLst>
              </p:cNvPr>
              <p:cNvSpPr/>
              <p:nvPr/>
            </p:nvSpPr>
            <p:spPr>
              <a:xfrm>
                <a:off x="-128015" y="5820205"/>
                <a:ext cx="11951208" cy="676656"/>
              </a:xfrm>
              <a:prstGeom prst="rect">
                <a:avLst/>
              </a:prstGeom>
              <a:solidFill>
                <a:srgbClr val="E7057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56EFC82-FCD2-AEE8-C54E-3002B6E46E67}"/>
                  </a:ext>
                </a:extLst>
              </p:cNvPr>
              <p:cNvSpPr/>
              <p:nvPr/>
            </p:nvSpPr>
            <p:spPr>
              <a:xfrm>
                <a:off x="10343390" y="5798395"/>
                <a:ext cx="1720594" cy="698466"/>
              </a:xfrm>
              <a:prstGeom prst="roundRect">
                <a:avLst>
                  <a:gd name="adj" fmla="val 203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5" name="Picture 4" descr="A pink and purple sign&#10;&#10;Description automatically generated">
              <a:extLst>
                <a:ext uri="{FF2B5EF4-FFF2-40B4-BE49-F238E27FC236}">
                  <a16:creationId xmlns:a16="http://schemas.microsoft.com/office/drawing/2014/main" id="{2D25951B-7D13-FF61-53BB-5A246542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2448" y="6048521"/>
              <a:ext cx="1557533" cy="698466"/>
            </a:xfrm>
            <a:prstGeom prst="rect">
              <a:avLst/>
            </a:prstGeom>
          </p:spPr>
        </p:pic>
      </p:grpSp>
      <p:pic>
        <p:nvPicPr>
          <p:cNvPr id="9" name="Picture 8" descr="A graph showing a heart beat&#10;&#10;Description automatically generated">
            <a:extLst>
              <a:ext uri="{FF2B5EF4-FFF2-40B4-BE49-F238E27FC236}">
                <a16:creationId xmlns:a16="http://schemas.microsoft.com/office/drawing/2014/main" id="{5D70FD32-B3B8-0753-F338-5868592AA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111013"/>
            <a:ext cx="10802112" cy="5878045"/>
          </a:xfrm>
          <a:prstGeom prst="rect">
            <a:avLst/>
          </a:prstGeom>
        </p:spPr>
      </p:pic>
      <p:pic>
        <p:nvPicPr>
          <p:cNvPr id="13" name="Picture 12" descr="A red arrow pointing to the left&#10;&#10;Description automatically generated">
            <a:extLst>
              <a:ext uri="{FF2B5EF4-FFF2-40B4-BE49-F238E27FC236}">
                <a16:creationId xmlns:a16="http://schemas.microsoft.com/office/drawing/2014/main" id="{BA9BFD1D-4B40-EBB2-B897-B1F644C96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0455">
            <a:off x="3903387" y="1405551"/>
            <a:ext cx="1905000" cy="1905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D6C984-050D-0BCC-A989-241EC5682F62}"/>
              </a:ext>
            </a:extLst>
          </p:cNvPr>
          <p:cNvSpPr txBox="1"/>
          <p:nvPr/>
        </p:nvSpPr>
        <p:spPr>
          <a:xfrm>
            <a:off x="5472926" y="1408176"/>
            <a:ext cx="292740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500" dirty="0"/>
              <a:t>Arrhythmia</a:t>
            </a:r>
          </a:p>
        </p:txBody>
      </p:sp>
    </p:spTree>
    <p:extLst>
      <p:ext uri="{BB962C8B-B14F-4D97-AF65-F5344CB8AC3E}">
        <p14:creationId xmlns:p14="http://schemas.microsoft.com/office/powerpoint/2010/main" val="251781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4513</TotalTime>
  <Words>167</Words>
  <Application>Microsoft Macintosh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Warrender</dc:creator>
  <cp:lastModifiedBy>Tom Warrender</cp:lastModifiedBy>
  <cp:revision>16</cp:revision>
  <dcterms:created xsi:type="dcterms:W3CDTF">2024-04-10T13:39:26Z</dcterms:created>
  <dcterms:modified xsi:type="dcterms:W3CDTF">2026-02-12T22:38:07Z</dcterms:modified>
</cp:coreProperties>
</file>